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listoga" panose="020B0604020202020204" charset="0"/>
      <p:regular r:id="rId25"/>
    </p:embeddedFont>
    <p:embeddedFont>
      <p:font typeface="DM Sans" pitchFamily="2" charset="0"/>
      <p:regular r:id="rId26"/>
    </p:embeddedFont>
    <p:embeddedFont>
      <p:font typeface="DM Sans Bold" panose="020B0604020202020204" charset="0"/>
      <p:regular r:id="rId27"/>
    </p:embeddedFont>
    <p:embeddedFont>
      <p:font typeface="Red Hat Display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8" d="100"/>
          <a:sy n="38" d="100"/>
        </p:scale>
        <p:origin x="102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415095" y="797072"/>
            <a:ext cx="6779177" cy="8692856"/>
          </a:xfrm>
          <a:prstGeom prst="rect">
            <a:avLst/>
          </a:prstGeom>
        </p:spPr>
      </p:pic>
      <p:sp>
        <p:nvSpPr>
          <p:cNvPr id="3" name="Freeform 3"/>
          <p:cNvSpPr/>
          <p:nvPr/>
        </p:nvSpPr>
        <p:spPr>
          <a:xfrm>
            <a:off x="512054" y="184716"/>
            <a:ext cx="8101979" cy="1522520"/>
          </a:xfrm>
          <a:custGeom>
            <a:avLst/>
            <a:gdLst/>
            <a:ahLst/>
            <a:cxnLst/>
            <a:rect l="l" t="t" r="r" b="b"/>
            <a:pathLst>
              <a:path w="8101979" h="1522520">
                <a:moveTo>
                  <a:pt x="0" y="0"/>
                </a:moveTo>
                <a:lnTo>
                  <a:pt x="8101979" y="0"/>
                </a:lnTo>
                <a:lnTo>
                  <a:pt x="8101979" y="1522519"/>
                </a:lnTo>
                <a:lnTo>
                  <a:pt x="0" y="1522519"/>
                </a:lnTo>
                <a:lnTo>
                  <a:pt x="0" y="0"/>
                </a:lnTo>
                <a:close/>
              </a:path>
            </a:pathLst>
          </a:custGeom>
          <a:blipFill>
            <a:blip r:embed="rId3"/>
            <a:stretch>
              <a:fillRect/>
            </a:stretch>
          </a:blipFill>
        </p:spPr>
      </p:sp>
      <p:sp>
        <p:nvSpPr>
          <p:cNvPr id="4" name="TextBox 4"/>
          <p:cNvSpPr txBox="1"/>
          <p:nvPr/>
        </p:nvSpPr>
        <p:spPr>
          <a:xfrm>
            <a:off x="512054" y="2201685"/>
            <a:ext cx="6529390" cy="8085315"/>
          </a:xfrm>
          <a:prstGeom prst="rect">
            <a:avLst/>
          </a:prstGeom>
        </p:spPr>
        <p:txBody>
          <a:bodyPr lIns="0" tIns="0" rIns="0" bIns="0" rtlCol="0" anchor="t">
            <a:spAutoFit/>
          </a:bodyPr>
          <a:lstStyle/>
          <a:p>
            <a:pPr>
              <a:lnSpc>
                <a:spcPts val="4547"/>
              </a:lnSpc>
            </a:pPr>
            <a:endParaRPr/>
          </a:p>
          <a:p>
            <a:pPr>
              <a:lnSpc>
                <a:spcPts val="4547"/>
              </a:lnSpc>
            </a:pPr>
            <a:endParaRPr/>
          </a:p>
          <a:p>
            <a:pPr>
              <a:lnSpc>
                <a:spcPts val="4547"/>
              </a:lnSpc>
            </a:pPr>
            <a:r>
              <a:rPr lang="en-US" sz="3789">
                <a:solidFill>
                  <a:srgbClr val="4B6EBF"/>
                </a:solidFill>
                <a:latin typeface="Calistoga"/>
              </a:rPr>
              <a:t>Bibhakta Lamsal</a:t>
            </a:r>
          </a:p>
          <a:p>
            <a:pPr>
              <a:lnSpc>
                <a:spcPts val="4547"/>
              </a:lnSpc>
            </a:pPr>
            <a:endParaRPr lang="en-US" sz="3789">
              <a:solidFill>
                <a:srgbClr val="4B6EBF"/>
              </a:solidFill>
              <a:latin typeface="Calistoga"/>
            </a:endParaRPr>
          </a:p>
          <a:p>
            <a:pPr>
              <a:lnSpc>
                <a:spcPts val="4547"/>
              </a:lnSpc>
            </a:pPr>
            <a:r>
              <a:rPr lang="en-US" sz="3789" spc="18">
                <a:solidFill>
                  <a:srgbClr val="4B6EBF"/>
                </a:solidFill>
                <a:latin typeface="Calistoga"/>
              </a:rPr>
              <a:t>Siddhartha Paudel</a:t>
            </a:r>
          </a:p>
          <a:p>
            <a:pPr>
              <a:lnSpc>
                <a:spcPts val="4547"/>
              </a:lnSpc>
            </a:pPr>
            <a:endParaRPr lang="en-US" sz="3789" spc="18">
              <a:solidFill>
                <a:srgbClr val="4B6EBF"/>
              </a:solidFill>
              <a:latin typeface="Calistoga"/>
            </a:endParaRPr>
          </a:p>
          <a:p>
            <a:pPr>
              <a:lnSpc>
                <a:spcPts val="4547"/>
              </a:lnSpc>
            </a:pPr>
            <a:r>
              <a:rPr lang="en-US" sz="3789" spc="18">
                <a:solidFill>
                  <a:srgbClr val="4B6EBF"/>
                </a:solidFill>
                <a:latin typeface="Calistoga"/>
              </a:rPr>
              <a:t>Tushar Adhikari</a:t>
            </a:r>
          </a:p>
          <a:p>
            <a:pPr>
              <a:lnSpc>
                <a:spcPts val="4547"/>
              </a:lnSpc>
            </a:pPr>
            <a:endParaRPr lang="en-US" sz="3789" spc="18">
              <a:solidFill>
                <a:srgbClr val="4B6EBF"/>
              </a:solidFill>
              <a:latin typeface="Calistoga"/>
            </a:endParaRPr>
          </a:p>
          <a:p>
            <a:pPr>
              <a:lnSpc>
                <a:spcPts val="4547"/>
              </a:lnSpc>
            </a:pPr>
            <a:r>
              <a:rPr lang="en-US" sz="3789" spc="18">
                <a:solidFill>
                  <a:srgbClr val="4B6EBF"/>
                </a:solidFill>
                <a:latin typeface="Calistoga"/>
              </a:rPr>
              <a:t>Prabin Thapa</a:t>
            </a:r>
          </a:p>
          <a:p>
            <a:pPr>
              <a:lnSpc>
                <a:spcPts val="4547"/>
              </a:lnSpc>
            </a:pPr>
            <a:endParaRPr lang="en-US" sz="3789" spc="18">
              <a:solidFill>
                <a:srgbClr val="4B6EBF"/>
              </a:solidFill>
              <a:latin typeface="Calistoga"/>
            </a:endParaRPr>
          </a:p>
          <a:p>
            <a:pPr>
              <a:lnSpc>
                <a:spcPts val="4547"/>
              </a:lnSpc>
            </a:pPr>
            <a:r>
              <a:rPr lang="en-US" sz="3789" spc="18">
                <a:solidFill>
                  <a:srgbClr val="4B6EBF"/>
                </a:solidFill>
                <a:latin typeface="Calistoga"/>
              </a:rPr>
              <a:t>Sulav Katwal</a:t>
            </a:r>
          </a:p>
          <a:p>
            <a:pPr>
              <a:lnSpc>
                <a:spcPts val="4547"/>
              </a:lnSpc>
            </a:pPr>
            <a:endParaRPr lang="en-US" sz="3789" spc="18">
              <a:solidFill>
                <a:srgbClr val="4B6EBF"/>
              </a:solidFill>
              <a:latin typeface="Calistoga"/>
            </a:endParaRPr>
          </a:p>
          <a:p>
            <a:pPr>
              <a:lnSpc>
                <a:spcPts val="4547"/>
              </a:lnSpc>
            </a:pPr>
            <a:endParaRPr lang="en-US" sz="3789" spc="18">
              <a:solidFill>
                <a:srgbClr val="4B6EBF"/>
              </a:solidFill>
              <a:latin typeface="Calistoga"/>
            </a:endParaRPr>
          </a:p>
          <a:p>
            <a:pPr>
              <a:lnSpc>
                <a:spcPts val="4547"/>
              </a:lnSpc>
            </a:pPr>
            <a:endParaRPr lang="en-US" sz="3789" spc="18">
              <a:solidFill>
                <a:srgbClr val="4B6EBF"/>
              </a:solidFill>
              <a:latin typeface="Calistog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8057"/>
            <a:ext cx="8679922" cy="1959091"/>
            <a:chOff x="0" y="0"/>
            <a:chExt cx="11573230" cy="2612122"/>
          </a:xfrm>
        </p:grpSpPr>
        <p:sp>
          <p:nvSpPr>
            <p:cNvPr id="3" name="TextBox 3"/>
            <p:cNvSpPr txBox="1"/>
            <p:nvPr/>
          </p:nvSpPr>
          <p:spPr>
            <a:xfrm>
              <a:off x="0" y="76200"/>
              <a:ext cx="11573230" cy="1532896"/>
            </a:xfrm>
            <a:prstGeom prst="rect">
              <a:avLst/>
            </a:prstGeom>
          </p:spPr>
          <p:txBody>
            <a:bodyPr lIns="0" tIns="0" rIns="0" bIns="0" rtlCol="0" anchor="t">
              <a:spAutoFit/>
            </a:bodyPr>
            <a:lstStyle/>
            <a:p>
              <a:pPr>
                <a:lnSpc>
                  <a:spcPts val="8729"/>
                </a:lnSpc>
              </a:pPr>
              <a:r>
                <a:rPr lang="en-US" sz="7936">
                  <a:solidFill>
                    <a:srgbClr val="215DF2"/>
                  </a:solidFill>
                  <a:latin typeface="Calistoga"/>
                </a:rPr>
                <a:t>Scope In java</a:t>
              </a:r>
            </a:p>
          </p:txBody>
        </p:sp>
        <p:sp>
          <p:nvSpPr>
            <p:cNvPr id="4" name="TextBox 4"/>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pic>
        <p:nvPicPr>
          <p:cNvPr id="5" name="Picture 5"/>
          <p:cNvPicPr>
            <a:picLocks noChangeAspect="1"/>
          </p:cNvPicPr>
          <p:nvPr/>
        </p:nvPicPr>
        <p:blipFill>
          <a:blip r:embed="rId2"/>
          <a:srcRect/>
          <a:stretch>
            <a:fillRect/>
          </a:stretch>
        </p:blipFill>
        <p:spPr>
          <a:xfrm>
            <a:off x="9993109" y="1028700"/>
            <a:ext cx="7266191" cy="8229600"/>
          </a:xfrm>
          <a:prstGeom prst="rect">
            <a:avLst/>
          </a:prstGeom>
        </p:spPr>
      </p:pic>
      <p:sp>
        <p:nvSpPr>
          <p:cNvPr id="6" name="TextBox 6"/>
          <p:cNvSpPr txBox="1"/>
          <p:nvPr/>
        </p:nvSpPr>
        <p:spPr>
          <a:xfrm>
            <a:off x="1269728" y="2706128"/>
            <a:ext cx="8964409" cy="976660"/>
          </a:xfrm>
          <a:prstGeom prst="rect">
            <a:avLst/>
          </a:prstGeom>
        </p:spPr>
        <p:txBody>
          <a:bodyPr lIns="0" tIns="0" rIns="0" bIns="0" rtlCol="0" anchor="t">
            <a:spAutoFit/>
          </a:bodyPr>
          <a:lstStyle/>
          <a:p>
            <a:pPr algn="just">
              <a:lnSpc>
                <a:spcPts val="3918"/>
              </a:lnSpc>
              <a:spcBef>
                <a:spcPct val="0"/>
              </a:spcBef>
            </a:pPr>
            <a:r>
              <a:rPr lang="en-US" sz="2798">
                <a:solidFill>
                  <a:srgbClr val="000000"/>
                </a:solidFill>
                <a:latin typeface="DM Sans"/>
              </a:rPr>
              <a:t>scope refers to the visibility or accessibility of variables, methods, and classes within a program.</a:t>
            </a:r>
          </a:p>
        </p:txBody>
      </p:sp>
      <p:sp>
        <p:nvSpPr>
          <p:cNvPr id="7" name="TextBox 7"/>
          <p:cNvSpPr txBox="1"/>
          <p:nvPr/>
        </p:nvSpPr>
        <p:spPr>
          <a:xfrm>
            <a:off x="1269728" y="4654056"/>
            <a:ext cx="8679922" cy="931262"/>
          </a:xfrm>
          <a:prstGeom prst="rect">
            <a:avLst/>
          </a:prstGeom>
        </p:spPr>
        <p:txBody>
          <a:bodyPr lIns="0" tIns="0" rIns="0" bIns="0" rtlCol="0" anchor="t">
            <a:spAutoFit/>
          </a:bodyPr>
          <a:lstStyle/>
          <a:p>
            <a:pPr>
              <a:lnSpc>
                <a:spcPts val="3795"/>
              </a:lnSpc>
              <a:spcBef>
                <a:spcPct val="0"/>
              </a:spcBef>
            </a:pPr>
            <a:r>
              <a:rPr lang="en-US" sz="2711">
                <a:solidFill>
                  <a:srgbClr val="000000"/>
                </a:solidFill>
                <a:latin typeface="DM Sans"/>
              </a:rPr>
              <a:t> It determines where a particular entity, such as a variable, can be accessed and used within the code.</a:t>
            </a:r>
          </a:p>
        </p:txBody>
      </p:sp>
      <p:grpSp>
        <p:nvGrpSpPr>
          <p:cNvPr id="8" name="Group 8"/>
          <p:cNvGrpSpPr/>
          <p:nvPr/>
        </p:nvGrpSpPr>
        <p:grpSpPr>
          <a:xfrm>
            <a:off x="588856" y="2778238"/>
            <a:ext cx="308187" cy="30818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grpSp>
        <p:nvGrpSpPr>
          <p:cNvPr id="10" name="Group 10"/>
          <p:cNvGrpSpPr/>
          <p:nvPr/>
        </p:nvGrpSpPr>
        <p:grpSpPr>
          <a:xfrm>
            <a:off x="588856" y="4835313"/>
            <a:ext cx="308187" cy="30818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sp>
        <p:nvSpPr>
          <p:cNvPr id="12" name="TextBox 12"/>
          <p:cNvSpPr txBox="1"/>
          <p:nvPr/>
        </p:nvSpPr>
        <p:spPr>
          <a:xfrm>
            <a:off x="1269728" y="6393250"/>
            <a:ext cx="6664623" cy="34531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DM Sans"/>
              </a:rPr>
              <a:t>There are several levels of scope in Java:</a:t>
            </a:r>
          </a:p>
          <a:p>
            <a:pPr>
              <a:lnSpc>
                <a:spcPts val="3919"/>
              </a:lnSpc>
              <a:spcBef>
                <a:spcPct val="0"/>
              </a:spcBef>
            </a:pPr>
            <a:r>
              <a:rPr lang="en-US" sz="2799">
                <a:solidFill>
                  <a:srgbClr val="000000"/>
                </a:solidFill>
                <a:latin typeface="DM Sans"/>
              </a:rPr>
              <a:t>Class Scope</a:t>
            </a:r>
          </a:p>
          <a:p>
            <a:pPr>
              <a:lnSpc>
                <a:spcPts val="3919"/>
              </a:lnSpc>
              <a:spcBef>
                <a:spcPct val="0"/>
              </a:spcBef>
            </a:pPr>
            <a:r>
              <a:rPr lang="en-US" sz="2799">
                <a:solidFill>
                  <a:srgbClr val="000000"/>
                </a:solidFill>
                <a:latin typeface="DM Sans"/>
              </a:rPr>
              <a:t>Method Scope</a:t>
            </a:r>
          </a:p>
          <a:p>
            <a:pPr>
              <a:lnSpc>
                <a:spcPts val="3919"/>
              </a:lnSpc>
              <a:spcBef>
                <a:spcPct val="0"/>
              </a:spcBef>
            </a:pPr>
            <a:r>
              <a:rPr lang="en-US" sz="2799">
                <a:solidFill>
                  <a:srgbClr val="000000"/>
                </a:solidFill>
                <a:latin typeface="DM Sans"/>
              </a:rPr>
              <a:t>Block Scope</a:t>
            </a:r>
          </a:p>
          <a:p>
            <a:pPr>
              <a:lnSpc>
                <a:spcPts val="3919"/>
              </a:lnSpc>
              <a:spcBef>
                <a:spcPct val="0"/>
              </a:spcBef>
            </a:pPr>
            <a:r>
              <a:rPr lang="en-US" sz="2799">
                <a:solidFill>
                  <a:srgbClr val="000000"/>
                </a:solidFill>
                <a:latin typeface="DM Sans"/>
              </a:rPr>
              <a:t>Local Scope</a:t>
            </a:r>
          </a:p>
          <a:p>
            <a:pPr>
              <a:lnSpc>
                <a:spcPts val="3919"/>
              </a:lnSpc>
              <a:spcBef>
                <a:spcPct val="0"/>
              </a:spcBef>
            </a:pPr>
            <a:r>
              <a:rPr lang="en-US" sz="2799">
                <a:solidFill>
                  <a:srgbClr val="000000"/>
                </a:solidFill>
                <a:latin typeface="DM Sans"/>
              </a:rPr>
              <a:t>Instance Scope</a:t>
            </a:r>
          </a:p>
          <a:p>
            <a:pPr>
              <a:lnSpc>
                <a:spcPts val="3919"/>
              </a:lnSpc>
              <a:spcBef>
                <a:spcPct val="0"/>
              </a:spcBef>
            </a:pPr>
            <a:r>
              <a:rPr lang="en-US" sz="2799">
                <a:solidFill>
                  <a:srgbClr val="000000"/>
                </a:solidFill>
                <a:latin typeface="DM Sans"/>
              </a:rPr>
              <a:t>Static Scope</a:t>
            </a:r>
          </a:p>
        </p:txBody>
      </p:sp>
      <p:grpSp>
        <p:nvGrpSpPr>
          <p:cNvPr id="13" name="Group 13"/>
          <p:cNvGrpSpPr/>
          <p:nvPr/>
        </p:nvGrpSpPr>
        <p:grpSpPr>
          <a:xfrm>
            <a:off x="588856" y="6508396"/>
            <a:ext cx="308187" cy="30818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088" y="226695"/>
            <a:ext cx="4731391" cy="8229600"/>
          </a:xfrm>
          <a:prstGeom prst="rect">
            <a:avLst/>
          </a:prstGeom>
        </p:spPr>
      </p:pic>
      <p:sp>
        <p:nvSpPr>
          <p:cNvPr id="3" name="Freeform 3"/>
          <p:cNvSpPr/>
          <p:nvPr/>
        </p:nvSpPr>
        <p:spPr>
          <a:xfrm>
            <a:off x="5608232" y="3779598"/>
            <a:ext cx="10478657" cy="11716047"/>
          </a:xfrm>
          <a:custGeom>
            <a:avLst/>
            <a:gdLst/>
            <a:ahLst/>
            <a:cxnLst/>
            <a:rect l="l" t="t" r="r" b="b"/>
            <a:pathLst>
              <a:path w="10478657" h="11716047">
                <a:moveTo>
                  <a:pt x="0" y="0"/>
                </a:moveTo>
                <a:lnTo>
                  <a:pt x="10478657" y="0"/>
                </a:lnTo>
                <a:lnTo>
                  <a:pt x="10478657" y="11716047"/>
                </a:lnTo>
                <a:lnTo>
                  <a:pt x="0" y="11716047"/>
                </a:lnTo>
                <a:lnTo>
                  <a:pt x="0" y="0"/>
                </a:lnTo>
                <a:close/>
              </a:path>
            </a:pathLst>
          </a:custGeom>
          <a:blipFill>
            <a:blip r:embed="rId3"/>
            <a:stretch>
              <a:fillRect/>
            </a:stretch>
          </a:blipFill>
        </p:spPr>
      </p:sp>
      <p:sp>
        <p:nvSpPr>
          <p:cNvPr id="4" name="TextBox 4"/>
          <p:cNvSpPr txBox="1"/>
          <p:nvPr/>
        </p:nvSpPr>
        <p:spPr>
          <a:xfrm>
            <a:off x="5608232" y="1896139"/>
            <a:ext cx="11977259" cy="1461638"/>
          </a:xfrm>
          <a:prstGeom prst="rect">
            <a:avLst/>
          </a:prstGeom>
        </p:spPr>
        <p:txBody>
          <a:bodyPr lIns="0" tIns="0" rIns="0" bIns="0" rtlCol="0" anchor="t">
            <a:spAutoFit/>
          </a:bodyPr>
          <a:lstStyle/>
          <a:p>
            <a:pPr>
              <a:lnSpc>
                <a:spcPts val="3918"/>
              </a:lnSpc>
              <a:spcBef>
                <a:spcPct val="0"/>
              </a:spcBef>
            </a:pPr>
            <a:r>
              <a:rPr lang="en-US" sz="2798">
                <a:solidFill>
                  <a:srgbClr val="000000"/>
                </a:solidFill>
                <a:latin typeface="DM Sans"/>
              </a:rPr>
              <a:t>This is the broadest scope and refers to the accessibility of variable according to access modifier used to class such as public, private and protected.</a:t>
            </a:r>
          </a:p>
        </p:txBody>
      </p:sp>
      <p:grpSp>
        <p:nvGrpSpPr>
          <p:cNvPr id="5" name="Group 5"/>
          <p:cNvGrpSpPr/>
          <p:nvPr/>
        </p:nvGrpSpPr>
        <p:grpSpPr>
          <a:xfrm>
            <a:off x="5608232" y="579428"/>
            <a:ext cx="8679922" cy="1959091"/>
            <a:chOff x="0" y="0"/>
            <a:chExt cx="11573230" cy="2612122"/>
          </a:xfrm>
        </p:grpSpPr>
        <p:sp>
          <p:nvSpPr>
            <p:cNvPr id="6" name="TextBox 6"/>
            <p:cNvSpPr txBox="1"/>
            <p:nvPr/>
          </p:nvSpPr>
          <p:spPr>
            <a:xfrm>
              <a:off x="0" y="76200"/>
              <a:ext cx="11573230" cy="1532896"/>
            </a:xfrm>
            <a:prstGeom prst="rect">
              <a:avLst/>
            </a:prstGeom>
          </p:spPr>
          <p:txBody>
            <a:bodyPr lIns="0" tIns="0" rIns="0" bIns="0" rtlCol="0" anchor="t">
              <a:spAutoFit/>
            </a:bodyPr>
            <a:lstStyle/>
            <a:p>
              <a:pPr>
                <a:lnSpc>
                  <a:spcPts val="8729"/>
                </a:lnSpc>
              </a:pPr>
              <a:r>
                <a:rPr lang="en-US" sz="7936">
                  <a:solidFill>
                    <a:srgbClr val="215DF2"/>
                  </a:solidFill>
                  <a:latin typeface="Calistoga"/>
                </a:rPr>
                <a:t>Class Scope</a:t>
              </a:r>
            </a:p>
          </p:txBody>
        </p:sp>
        <p:sp>
          <p:nvSpPr>
            <p:cNvPr id="7" name="TextBox 7"/>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088" y="226695"/>
            <a:ext cx="4731391" cy="8229600"/>
          </a:xfrm>
          <a:prstGeom prst="rect">
            <a:avLst/>
          </a:prstGeom>
        </p:spPr>
      </p:pic>
      <p:sp>
        <p:nvSpPr>
          <p:cNvPr id="3" name="Freeform 3"/>
          <p:cNvSpPr/>
          <p:nvPr/>
        </p:nvSpPr>
        <p:spPr>
          <a:xfrm>
            <a:off x="5591299" y="3531281"/>
            <a:ext cx="12612433" cy="12261557"/>
          </a:xfrm>
          <a:custGeom>
            <a:avLst/>
            <a:gdLst/>
            <a:ahLst/>
            <a:cxnLst/>
            <a:rect l="l" t="t" r="r" b="b"/>
            <a:pathLst>
              <a:path w="20953519" h="12261557">
                <a:moveTo>
                  <a:pt x="0" y="0"/>
                </a:moveTo>
                <a:lnTo>
                  <a:pt x="20953519" y="0"/>
                </a:lnTo>
                <a:lnTo>
                  <a:pt x="20953519" y="12261557"/>
                </a:lnTo>
                <a:lnTo>
                  <a:pt x="0" y="12261557"/>
                </a:lnTo>
                <a:lnTo>
                  <a:pt x="0" y="0"/>
                </a:lnTo>
                <a:close/>
              </a:path>
            </a:pathLst>
          </a:custGeom>
          <a:blipFill>
            <a:blip r:embed="rId3"/>
            <a:stretch>
              <a:fillRect/>
            </a:stretch>
          </a:blipFill>
        </p:spPr>
      </p:sp>
      <p:sp>
        <p:nvSpPr>
          <p:cNvPr id="4" name="TextBox 4"/>
          <p:cNvSpPr txBox="1"/>
          <p:nvPr/>
        </p:nvSpPr>
        <p:spPr>
          <a:xfrm>
            <a:off x="5608232" y="1896139"/>
            <a:ext cx="11977259" cy="1461638"/>
          </a:xfrm>
          <a:prstGeom prst="rect">
            <a:avLst/>
          </a:prstGeom>
        </p:spPr>
        <p:txBody>
          <a:bodyPr lIns="0" tIns="0" rIns="0" bIns="0" rtlCol="0" anchor="t">
            <a:spAutoFit/>
          </a:bodyPr>
          <a:lstStyle/>
          <a:p>
            <a:pPr>
              <a:lnSpc>
                <a:spcPts val="3918"/>
              </a:lnSpc>
              <a:spcBef>
                <a:spcPct val="0"/>
              </a:spcBef>
            </a:pPr>
            <a:r>
              <a:rPr lang="en-US" sz="2798">
                <a:solidFill>
                  <a:srgbClr val="000000"/>
                </a:solidFill>
                <a:latin typeface="DM Sans"/>
              </a:rPr>
              <a:t>This scope pertains to variables declared within a method. Variables declared within a method are only accessible within that method. They cannot be accessed from outside the method.</a:t>
            </a:r>
          </a:p>
        </p:txBody>
      </p:sp>
      <p:grpSp>
        <p:nvGrpSpPr>
          <p:cNvPr id="5" name="Group 5"/>
          <p:cNvGrpSpPr/>
          <p:nvPr/>
        </p:nvGrpSpPr>
        <p:grpSpPr>
          <a:xfrm>
            <a:off x="5608232" y="636578"/>
            <a:ext cx="13670368" cy="1371615"/>
            <a:chOff x="0" y="76200"/>
            <a:chExt cx="17312758" cy="2535922"/>
          </a:xfrm>
        </p:grpSpPr>
        <p:sp>
          <p:nvSpPr>
            <p:cNvPr id="6" name="TextBox 6"/>
            <p:cNvSpPr txBox="1"/>
            <p:nvPr/>
          </p:nvSpPr>
          <p:spPr>
            <a:xfrm>
              <a:off x="0" y="76200"/>
              <a:ext cx="17312758" cy="2062753"/>
            </a:xfrm>
            <a:prstGeom prst="rect">
              <a:avLst/>
            </a:prstGeom>
          </p:spPr>
          <p:txBody>
            <a:bodyPr wrap="square" lIns="0" tIns="0" rIns="0" bIns="0" rtlCol="0" anchor="t">
              <a:spAutoFit/>
            </a:bodyPr>
            <a:lstStyle/>
            <a:p>
              <a:pPr>
                <a:lnSpc>
                  <a:spcPts val="8729"/>
                </a:lnSpc>
              </a:pPr>
              <a:r>
                <a:rPr lang="en-US" sz="7500" dirty="0">
                  <a:solidFill>
                    <a:srgbClr val="215DF2"/>
                  </a:solidFill>
                  <a:latin typeface="Calistoga"/>
                </a:rPr>
                <a:t>Method Scope or Local Scope</a:t>
              </a:r>
            </a:p>
          </p:txBody>
        </p:sp>
        <p:sp>
          <p:nvSpPr>
            <p:cNvPr id="7" name="TextBox 7"/>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088" y="226695"/>
            <a:ext cx="4731391" cy="8229600"/>
          </a:xfrm>
          <a:prstGeom prst="rect">
            <a:avLst/>
          </a:prstGeom>
        </p:spPr>
      </p:pic>
      <p:sp>
        <p:nvSpPr>
          <p:cNvPr id="3" name="Freeform 3"/>
          <p:cNvSpPr/>
          <p:nvPr/>
        </p:nvSpPr>
        <p:spPr>
          <a:xfrm>
            <a:off x="5429303" y="4515829"/>
            <a:ext cx="16518585" cy="11542341"/>
          </a:xfrm>
          <a:custGeom>
            <a:avLst/>
            <a:gdLst/>
            <a:ahLst/>
            <a:cxnLst/>
            <a:rect l="l" t="t" r="r" b="b"/>
            <a:pathLst>
              <a:path w="16518585" h="11542341">
                <a:moveTo>
                  <a:pt x="0" y="0"/>
                </a:moveTo>
                <a:lnTo>
                  <a:pt x="16518584" y="0"/>
                </a:lnTo>
                <a:lnTo>
                  <a:pt x="16518584" y="11542342"/>
                </a:lnTo>
                <a:lnTo>
                  <a:pt x="0" y="11542342"/>
                </a:lnTo>
                <a:lnTo>
                  <a:pt x="0" y="0"/>
                </a:lnTo>
                <a:close/>
              </a:path>
            </a:pathLst>
          </a:custGeom>
          <a:blipFill>
            <a:blip r:embed="rId3"/>
            <a:stretch>
              <a:fillRect/>
            </a:stretch>
          </a:blipFill>
        </p:spPr>
      </p:sp>
      <p:sp>
        <p:nvSpPr>
          <p:cNvPr id="4" name="TextBox 4"/>
          <p:cNvSpPr txBox="1"/>
          <p:nvPr/>
        </p:nvSpPr>
        <p:spPr>
          <a:xfrm>
            <a:off x="5608232" y="1896139"/>
            <a:ext cx="11977259" cy="2445356"/>
          </a:xfrm>
          <a:prstGeom prst="rect">
            <a:avLst/>
          </a:prstGeom>
        </p:spPr>
        <p:txBody>
          <a:bodyPr lIns="0" tIns="0" rIns="0" bIns="0" rtlCol="0" anchor="t">
            <a:spAutoFit/>
          </a:bodyPr>
          <a:lstStyle/>
          <a:p>
            <a:pPr>
              <a:lnSpc>
                <a:spcPts val="3918"/>
              </a:lnSpc>
              <a:spcBef>
                <a:spcPct val="0"/>
              </a:spcBef>
            </a:pPr>
            <a:r>
              <a:rPr lang="en-US" sz="2798">
                <a:solidFill>
                  <a:srgbClr val="000000"/>
                </a:solidFill>
                <a:latin typeface="DM Sans"/>
              </a:rPr>
              <a:t>A block in Java is a section of code enclosed within curly braces {}. Variables declared within a block, such as within an if statement, for loop, or a method body, are only accessible within that block. They cannot be accessed from outside the block or from other blocks within the same scope.</a:t>
            </a:r>
          </a:p>
        </p:txBody>
      </p:sp>
      <p:grpSp>
        <p:nvGrpSpPr>
          <p:cNvPr id="5" name="Group 5"/>
          <p:cNvGrpSpPr/>
          <p:nvPr/>
        </p:nvGrpSpPr>
        <p:grpSpPr>
          <a:xfrm>
            <a:off x="5608232" y="579428"/>
            <a:ext cx="8679922" cy="1959091"/>
            <a:chOff x="0" y="0"/>
            <a:chExt cx="11573230" cy="2612122"/>
          </a:xfrm>
        </p:grpSpPr>
        <p:sp>
          <p:nvSpPr>
            <p:cNvPr id="6" name="TextBox 6"/>
            <p:cNvSpPr txBox="1"/>
            <p:nvPr/>
          </p:nvSpPr>
          <p:spPr>
            <a:xfrm>
              <a:off x="0" y="76200"/>
              <a:ext cx="11573230" cy="1532896"/>
            </a:xfrm>
            <a:prstGeom prst="rect">
              <a:avLst/>
            </a:prstGeom>
          </p:spPr>
          <p:txBody>
            <a:bodyPr lIns="0" tIns="0" rIns="0" bIns="0" rtlCol="0" anchor="t">
              <a:spAutoFit/>
            </a:bodyPr>
            <a:lstStyle/>
            <a:p>
              <a:pPr>
                <a:lnSpc>
                  <a:spcPts val="8729"/>
                </a:lnSpc>
              </a:pPr>
              <a:r>
                <a:rPr lang="en-US" sz="7936">
                  <a:solidFill>
                    <a:srgbClr val="215DF2"/>
                  </a:solidFill>
                  <a:latin typeface="Calistoga"/>
                </a:rPr>
                <a:t>Block Scope</a:t>
              </a:r>
            </a:p>
          </p:txBody>
        </p:sp>
        <p:sp>
          <p:nvSpPr>
            <p:cNvPr id="7" name="TextBox 7"/>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088" y="226695"/>
            <a:ext cx="4731391" cy="8229600"/>
          </a:xfrm>
          <a:prstGeom prst="rect">
            <a:avLst/>
          </a:prstGeom>
        </p:spPr>
      </p:pic>
      <p:sp>
        <p:nvSpPr>
          <p:cNvPr id="3" name="Freeform 3"/>
          <p:cNvSpPr/>
          <p:nvPr/>
        </p:nvSpPr>
        <p:spPr>
          <a:xfrm>
            <a:off x="5608232" y="3849636"/>
            <a:ext cx="14509727" cy="9791437"/>
          </a:xfrm>
          <a:custGeom>
            <a:avLst/>
            <a:gdLst/>
            <a:ahLst/>
            <a:cxnLst/>
            <a:rect l="l" t="t" r="r" b="b"/>
            <a:pathLst>
              <a:path w="14509727" h="9791437">
                <a:moveTo>
                  <a:pt x="0" y="0"/>
                </a:moveTo>
                <a:lnTo>
                  <a:pt x="14509727" y="0"/>
                </a:lnTo>
                <a:lnTo>
                  <a:pt x="14509727" y="9791437"/>
                </a:lnTo>
                <a:lnTo>
                  <a:pt x="0" y="9791437"/>
                </a:lnTo>
                <a:lnTo>
                  <a:pt x="0" y="0"/>
                </a:lnTo>
                <a:close/>
              </a:path>
            </a:pathLst>
          </a:custGeom>
          <a:blipFill>
            <a:blip r:embed="rId3"/>
            <a:stretch>
              <a:fillRect/>
            </a:stretch>
          </a:blipFill>
        </p:spPr>
      </p:sp>
      <p:sp>
        <p:nvSpPr>
          <p:cNvPr id="4" name="TextBox 4"/>
          <p:cNvSpPr txBox="1"/>
          <p:nvPr/>
        </p:nvSpPr>
        <p:spPr>
          <a:xfrm>
            <a:off x="5608232" y="1896139"/>
            <a:ext cx="11977259" cy="1953497"/>
          </a:xfrm>
          <a:prstGeom prst="rect">
            <a:avLst/>
          </a:prstGeom>
        </p:spPr>
        <p:txBody>
          <a:bodyPr lIns="0" tIns="0" rIns="0" bIns="0" rtlCol="0" anchor="t">
            <a:spAutoFit/>
          </a:bodyPr>
          <a:lstStyle/>
          <a:p>
            <a:pPr>
              <a:lnSpc>
                <a:spcPts val="3918"/>
              </a:lnSpc>
              <a:spcBef>
                <a:spcPct val="0"/>
              </a:spcBef>
            </a:pPr>
            <a:r>
              <a:rPr lang="en-US" sz="2798">
                <a:solidFill>
                  <a:srgbClr val="000000"/>
                </a:solidFill>
                <a:latin typeface="DM Sans"/>
              </a:rPr>
              <a:t>This scope pertains to instance variables, which are declared within a class but outside of any method. Instance variables are accessible from any method or block within the class and have a lifetime tied to the instance of the class.</a:t>
            </a:r>
          </a:p>
        </p:txBody>
      </p:sp>
      <p:grpSp>
        <p:nvGrpSpPr>
          <p:cNvPr id="5" name="Group 5"/>
          <p:cNvGrpSpPr/>
          <p:nvPr/>
        </p:nvGrpSpPr>
        <p:grpSpPr>
          <a:xfrm>
            <a:off x="5608232" y="579428"/>
            <a:ext cx="8679922" cy="1959091"/>
            <a:chOff x="0" y="0"/>
            <a:chExt cx="11573230" cy="2612122"/>
          </a:xfrm>
        </p:grpSpPr>
        <p:sp>
          <p:nvSpPr>
            <p:cNvPr id="6" name="TextBox 6"/>
            <p:cNvSpPr txBox="1"/>
            <p:nvPr/>
          </p:nvSpPr>
          <p:spPr>
            <a:xfrm>
              <a:off x="0" y="76200"/>
              <a:ext cx="11573230" cy="1532896"/>
            </a:xfrm>
            <a:prstGeom prst="rect">
              <a:avLst/>
            </a:prstGeom>
          </p:spPr>
          <p:txBody>
            <a:bodyPr lIns="0" tIns="0" rIns="0" bIns="0" rtlCol="0" anchor="t">
              <a:spAutoFit/>
            </a:bodyPr>
            <a:lstStyle/>
            <a:p>
              <a:pPr>
                <a:lnSpc>
                  <a:spcPts val="8729"/>
                </a:lnSpc>
              </a:pPr>
              <a:r>
                <a:rPr lang="en-US" sz="7936">
                  <a:solidFill>
                    <a:srgbClr val="215DF2"/>
                  </a:solidFill>
                  <a:latin typeface="Calistoga"/>
                </a:rPr>
                <a:t>Instance Scope</a:t>
              </a:r>
            </a:p>
          </p:txBody>
        </p:sp>
        <p:sp>
          <p:nvSpPr>
            <p:cNvPr id="7" name="TextBox 7"/>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088" y="226695"/>
            <a:ext cx="4731391" cy="8229600"/>
          </a:xfrm>
          <a:prstGeom prst="rect">
            <a:avLst/>
          </a:prstGeom>
        </p:spPr>
      </p:pic>
      <p:sp>
        <p:nvSpPr>
          <p:cNvPr id="3" name="Freeform 3"/>
          <p:cNvSpPr/>
          <p:nvPr/>
        </p:nvSpPr>
        <p:spPr>
          <a:xfrm>
            <a:off x="5608232" y="4341495"/>
            <a:ext cx="12679768" cy="9418275"/>
          </a:xfrm>
          <a:custGeom>
            <a:avLst/>
            <a:gdLst/>
            <a:ahLst/>
            <a:cxnLst/>
            <a:rect l="l" t="t" r="r" b="b"/>
            <a:pathLst>
              <a:path w="12679768" h="9418275">
                <a:moveTo>
                  <a:pt x="0" y="0"/>
                </a:moveTo>
                <a:lnTo>
                  <a:pt x="12679768" y="0"/>
                </a:lnTo>
                <a:lnTo>
                  <a:pt x="12679768" y="9418275"/>
                </a:lnTo>
                <a:lnTo>
                  <a:pt x="0" y="9418275"/>
                </a:lnTo>
                <a:lnTo>
                  <a:pt x="0" y="0"/>
                </a:lnTo>
                <a:close/>
              </a:path>
            </a:pathLst>
          </a:custGeom>
          <a:blipFill>
            <a:blip r:embed="rId3"/>
            <a:stretch>
              <a:fillRect/>
            </a:stretch>
          </a:blipFill>
        </p:spPr>
      </p:sp>
      <p:sp>
        <p:nvSpPr>
          <p:cNvPr id="4" name="TextBox 4"/>
          <p:cNvSpPr txBox="1"/>
          <p:nvPr/>
        </p:nvSpPr>
        <p:spPr>
          <a:xfrm>
            <a:off x="5608232" y="1896139"/>
            <a:ext cx="11977259" cy="1953497"/>
          </a:xfrm>
          <a:prstGeom prst="rect">
            <a:avLst/>
          </a:prstGeom>
        </p:spPr>
        <p:txBody>
          <a:bodyPr lIns="0" tIns="0" rIns="0" bIns="0" rtlCol="0" anchor="t">
            <a:spAutoFit/>
          </a:bodyPr>
          <a:lstStyle/>
          <a:p>
            <a:pPr>
              <a:lnSpc>
                <a:spcPts val="3918"/>
              </a:lnSpc>
              <a:spcBef>
                <a:spcPct val="0"/>
              </a:spcBef>
            </a:pPr>
            <a:r>
              <a:rPr lang="en-US" sz="2798">
                <a:solidFill>
                  <a:srgbClr val="000000"/>
                </a:solidFill>
                <a:latin typeface="DM Sans"/>
              </a:rPr>
              <a:t>Static variables and methods belong to the class itself rather than to any particular instance. They are shared among all instances of the class. Static variables and methods are accessible from any method or block within the class, regardless of whether an instance has been created.</a:t>
            </a:r>
          </a:p>
        </p:txBody>
      </p:sp>
      <p:grpSp>
        <p:nvGrpSpPr>
          <p:cNvPr id="5" name="Group 5"/>
          <p:cNvGrpSpPr/>
          <p:nvPr/>
        </p:nvGrpSpPr>
        <p:grpSpPr>
          <a:xfrm>
            <a:off x="5608232" y="579428"/>
            <a:ext cx="8679922" cy="1959091"/>
            <a:chOff x="0" y="0"/>
            <a:chExt cx="11573230" cy="2612122"/>
          </a:xfrm>
        </p:grpSpPr>
        <p:sp>
          <p:nvSpPr>
            <p:cNvPr id="6" name="TextBox 6"/>
            <p:cNvSpPr txBox="1"/>
            <p:nvPr/>
          </p:nvSpPr>
          <p:spPr>
            <a:xfrm>
              <a:off x="0" y="76200"/>
              <a:ext cx="11573230" cy="1532896"/>
            </a:xfrm>
            <a:prstGeom prst="rect">
              <a:avLst/>
            </a:prstGeom>
          </p:spPr>
          <p:txBody>
            <a:bodyPr lIns="0" tIns="0" rIns="0" bIns="0" rtlCol="0" anchor="t">
              <a:spAutoFit/>
            </a:bodyPr>
            <a:lstStyle/>
            <a:p>
              <a:pPr>
                <a:lnSpc>
                  <a:spcPts val="8729"/>
                </a:lnSpc>
              </a:pPr>
              <a:r>
                <a:rPr lang="en-US" sz="7936">
                  <a:solidFill>
                    <a:srgbClr val="215DF2"/>
                  </a:solidFill>
                  <a:latin typeface="Calistoga"/>
                </a:rPr>
                <a:t>Static Scope</a:t>
              </a:r>
            </a:p>
          </p:txBody>
        </p:sp>
        <p:sp>
          <p:nvSpPr>
            <p:cNvPr id="7" name="TextBox 7"/>
            <p:cNvSpPr txBox="1"/>
            <p:nvPr/>
          </p:nvSpPr>
          <p:spPr>
            <a:xfrm>
              <a:off x="0" y="2056329"/>
              <a:ext cx="11573230" cy="555793"/>
            </a:xfrm>
            <a:prstGeom prst="rect">
              <a:avLst/>
            </a:prstGeom>
          </p:spPr>
          <p:txBody>
            <a:bodyPr lIns="0" tIns="0" rIns="0" bIns="0" rtlCol="0" anchor="t">
              <a:spAutoFit/>
            </a:bodyPr>
            <a:lstStyle/>
            <a:p>
              <a:pPr marL="0" lvl="0" indent="0">
                <a:lnSpc>
                  <a:spcPts val="3508"/>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81731" y="1095375"/>
            <a:ext cx="11477569" cy="993775"/>
          </a:xfrm>
          <a:prstGeom prst="rect">
            <a:avLst/>
          </a:prstGeom>
        </p:spPr>
        <p:txBody>
          <a:bodyPr lIns="0" tIns="0" rIns="0" bIns="0" rtlCol="0" anchor="t">
            <a:spAutoFit/>
          </a:bodyPr>
          <a:lstStyle/>
          <a:p>
            <a:pPr>
              <a:lnSpc>
                <a:spcPts val="7699"/>
              </a:lnSpc>
            </a:pPr>
            <a:r>
              <a:rPr lang="en-US" sz="6999">
                <a:solidFill>
                  <a:srgbClr val="215DF2"/>
                </a:solidFill>
                <a:latin typeface="Calistoga"/>
              </a:rPr>
              <a:t>Shadowing</a:t>
            </a:r>
          </a:p>
        </p:txBody>
      </p:sp>
      <p:pic>
        <p:nvPicPr>
          <p:cNvPr id="3" name="Picture 3"/>
          <p:cNvPicPr>
            <a:picLocks noChangeAspect="1"/>
          </p:cNvPicPr>
          <p:nvPr/>
        </p:nvPicPr>
        <p:blipFill>
          <a:blip r:embed="rId2"/>
          <a:srcRect/>
          <a:stretch>
            <a:fillRect/>
          </a:stretch>
        </p:blipFill>
        <p:spPr>
          <a:xfrm>
            <a:off x="-4718072" y="-184954"/>
            <a:ext cx="9867704" cy="9066537"/>
          </a:xfrm>
          <a:prstGeom prst="rect">
            <a:avLst/>
          </a:prstGeom>
        </p:spPr>
      </p:pic>
      <p:sp>
        <p:nvSpPr>
          <p:cNvPr id="4" name="TextBox 4"/>
          <p:cNvSpPr txBox="1"/>
          <p:nvPr/>
        </p:nvSpPr>
        <p:spPr>
          <a:xfrm>
            <a:off x="5149632" y="2680970"/>
            <a:ext cx="13138368" cy="39484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DM Sans"/>
              </a:rPr>
              <a:t>shadowing refers to the situation where a variable declared within a certain scope has the same name as a variable declared in an outer scope. </a:t>
            </a:r>
          </a:p>
          <a:p>
            <a:pPr>
              <a:lnSpc>
                <a:spcPts val="3919"/>
              </a:lnSpc>
            </a:pPr>
            <a:endParaRPr lang="en-US" sz="2799">
              <a:solidFill>
                <a:srgbClr val="000000"/>
              </a:solidFill>
              <a:latin typeface="DM Sans"/>
            </a:endParaRPr>
          </a:p>
          <a:p>
            <a:pPr>
              <a:lnSpc>
                <a:spcPts val="3919"/>
              </a:lnSpc>
            </a:pPr>
            <a:endParaRPr lang="en-US" sz="2799">
              <a:solidFill>
                <a:srgbClr val="000000"/>
              </a:solidFill>
              <a:latin typeface="DM Sans"/>
            </a:endParaRPr>
          </a:p>
          <a:p>
            <a:pPr>
              <a:lnSpc>
                <a:spcPts val="3919"/>
              </a:lnSpc>
            </a:pPr>
            <a:endParaRPr lang="en-US" sz="2799">
              <a:solidFill>
                <a:srgbClr val="000000"/>
              </a:solidFill>
              <a:latin typeface="DM Sans"/>
            </a:endParaRPr>
          </a:p>
          <a:p>
            <a:pPr marL="604519" lvl="1" indent="-302260">
              <a:lnSpc>
                <a:spcPts val="3919"/>
              </a:lnSpc>
              <a:buFont typeface="Arial"/>
              <a:buChar char="•"/>
            </a:pPr>
            <a:r>
              <a:rPr lang="en-US" sz="2799">
                <a:solidFill>
                  <a:srgbClr val="000000"/>
                </a:solidFill>
                <a:latin typeface="DM Sans"/>
              </a:rPr>
              <a:t>The variable declared in the inner scope "shadows" or temporarily hides the variable of the same name in the outer scope, causing it to be inaccessible within that inner scope.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0584" y="0"/>
            <a:ext cx="10312105" cy="10287000"/>
          </a:xfrm>
          <a:custGeom>
            <a:avLst/>
            <a:gdLst/>
            <a:ahLst/>
            <a:cxnLst/>
            <a:rect l="l" t="t" r="r" b="b"/>
            <a:pathLst>
              <a:path w="10312105" h="10287000">
                <a:moveTo>
                  <a:pt x="0" y="0"/>
                </a:moveTo>
                <a:lnTo>
                  <a:pt x="10312105" y="0"/>
                </a:lnTo>
                <a:lnTo>
                  <a:pt x="10312105" y="10287000"/>
                </a:lnTo>
                <a:lnTo>
                  <a:pt x="0" y="10287000"/>
                </a:lnTo>
                <a:lnTo>
                  <a:pt x="0" y="0"/>
                </a:lnTo>
                <a:close/>
              </a:path>
            </a:pathLst>
          </a:custGeom>
          <a:blipFill>
            <a:blip r:embed="rId2"/>
            <a:stretch>
              <a:fillRect t="-1063" b="-106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04119"/>
            <a:ext cx="4912270" cy="6857230"/>
          </a:xfrm>
          <a:custGeom>
            <a:avLst/>
            <a:gdLst/>
            <a:ahLst/>
            <a:cxnLst/>
            <a:rect l="l" t="t" r="r" b="b"/>
            <a:pathLst>
              <a:path w="4912270" h="6857230">
                <a:moveTo>
                  <a:pt x="0" y="0"/>
                </a:moveTo>
                <a:lnTo>
                  <a:pt x="4912270" y="0"/>
                </a:lnTo>
                <a:lnTo>
                  <a:pt x="4912270" y="6857230"/>
                </a:lnTo>
                <a:lnTo>
                  <a:pt x="0" y="6857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915102" y="3494686"/>
            <a:ext cx="8868027" cy="1349375"/>
          </a:xfrm>
          <a:prstGeom prst="rect">
            <a:avLst/>
          </a:prstGeom>
        </p:spPr>
        <p:txBody>
          <a:bodyPr lIns="0" tIns="0" rIns="0" bIns="0" rtlCol="0" anchor="t">
            <a:spAutoFit/>
          </a:bodyPr>
          <a:lstStyle/>
          <a:p>
            <a:pPr algn="ctr">
              <a:lnSpc>
                <a:spcPts val="10450"/>
              </a:lnSpc>
            </a:pPr>
            <a:r>
              <a:rPr lang="en-US" sz="9500">
                <a:solidFill>
                  <a:srgbClr val="215DF2"/>
                </a:solidFill>
                <a:latin typeface="Calistoga"/>
              </a:rPr>
              <a:t>Any Question?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25359" y="3494686"/>
            <a:ext cx="6757771" cy="1349375"/>
          </a:xfrm>
          <a:prstGeom prst="rect">
            <a:avLst/>
          </a:prstGeom>
        </p:spPr>
        <p:txBody>
          <a:bodyPr lIns="0" tIns="0" rIns="0" bIns="0" rtlCol="0" anchor="t">
            <a:spAutoFit/>
          </a:bodyPr>
          <a:lstStyle/>
          <a:p>
            <a:pPr algn="ctr">
              <a:lnSpc>
                <a:spcPts val="10450"/>
              </a:lnSpc>
            </a:pPr>
            <a:r>
              <a:rPr lang="en-US" sz="9500">
                <a:solidFill>
                  <a:srgbClr val="215DF2"/>
                </a:solidFill>
                <a:latin typeface="Calistoga"/>
              </a:rPr>
              <a:t>Thank you!</a:t>
            </a:r>
          </a:p>
        </p:txBody>
      </p:sp>
      <p:pic>
        <p:nvPicPr>
          <p:cNvPr id="3" name="Picture 3"/>
          <p:cNvPicPr>
            <a:picLocks noChangeAspect="1"/>
          </p:cNvPicPr>
          <p:nvPr/>
        </p:nvPicPr>
        <p:blipFill>
          <a:blip r:embed="rId2"/>
          <a:srcRect/>
          <a:stretch>
            <a:fillRect/>
          </a:stretch>
        </p:blipFill>
        <p:spPr>
          <a:xfrm>
            <a:off x="2939338" y="1028700"/>
            <a:ext cx="4437529"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67964" y="4481987"/>
            <a:ext cx="7565050" cy="4642661"/>
          </a:xfrm>
          <a:prstGeom prst="rect">
            <a:avLst/>
          </a:prstGeom>
        </p:spPr>
      </p:pic>
      <p:sp>
        <p:nvSpPr>
          <p:cNvPr id="3" name="TextBox 3"/>
          <p:cNvSpPr txBox="1"/>
          <p:nvPr/>
        </p:nvSpPr>
        <p:spPr>
          <a:xfrm>
            <a:off x="1267964" y="1257602"/>
            <a:ext cx="9751793" cy="1349375"/>
          </a:xfrm>
          <a:prstGeom prst="rect">
            <a:avLst/>
          </a:prstGeom>
        </p:spPr>
        <p:txBody>
          <a:bodyPr lIns="0" tIns="0" rIns="0" bIns="0" rtlCol="0" anchor="t">
            <a:spAutoFit/>
          </a:bodyPr>
          <a:lstStyle/>
          <a:p>
            <a:pPr>
              <a:lnSpc>
                <a:spcPts val="10450"/>
              </a:lnSpc>
            </a:pPr>
            <a:r>
              <a:rPr lang="en-US" sz="9500">
                <a:solidFill>
                  <a:srgbClr val="215DF2"/>
                </a:solidFill>
                <a:latin typeface="Calistoga"/>
              </a:rPr>
              <a:t>Today's Agenda</a:t>
            </a:r>
          </a:p>
        </p:txBody>
      </p:sp>
      <p:sp>
        <p:nvSpPr>
          <p:cNvPr id="4" name="TextBox 4"/>
          <p:cNvSpPr txBox="1"/>
          <p:nvPr/>
        </p:nvSpPr>
        <p:spPr>
          <a:xfrm>
            <a:off x="12660383" y="4662170"/>
            <a:ext cx="4359653"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Difference between it</a:t>
            </a:r>
          </a:p>
        </p:txBody>
      </p:sp>
      <p:sp>
        <p:nvSpPr>
          <p:cNvPr id="5" name="TextBox 5"/>
          <p:cNvSpPr txBox="1"/>
          <p:nvPr/>
        </p:nvSpPr>
        <p:spPr>
          <a:xfrm>
            <a:off x="12660383" y="3070482"/>
            <a:ext cx="5210996"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Immutable Classes and Object</a:t>
            </a:r>
          </a:p>
        </p:txBody>
      </p:sp>
      <p:sp>
        <p:nvSpPr>
          <p:cNvPr id="6" name="TextBox 6"/>
          <p:cNvSpPr txBox="1"/>
          <p:nvPr/>
        </p:nvSpPr>
        <p:spPr>
          <a:xfrm>
            <a:off x="12660383" y="1659173"/>
            <a:ext cx="5627617"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Mutable classes and object</a:t>
            </a:r>
          </a:p>
        </p:txBody>
      </p:sp>
      <p:grpSp>
        <p:nvGrpSpPr>
          <p:cNvPr id="7" name="Group 7"/>
          <p:cNvGrpSpPr/>
          <p:nvPr/>
        </p:nvGrpSpPr>
        <p:grpSpPr>
          <a:xfrm>
            <a:off x="11019757" y="1425417"/>
            <a:ext cx="1005992" cy="1005992"/>
            <a:chOff x="0" y="0"/>
            <a:chExt cx="1341323" cy="1341323"/>
          </a:xfrm>
        </p:grpSpPr>
        <p:grpSp>
          <p:nvGrpSpPr>
            <p:cNvPr id="8" name="Group 8"/>
            <p:cNvGrpSpPr/>
            <p:nvPr/>
          </p:nvGrpSpPr>
          <p:grpSpPr>
            <a:xfrm>
              <a:off x="0" y="0"/>
              <a:ext cx="1341323" cy="134132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10" name="TextBox 10"/>
            <p:cNvSpPr txBox="1"/>
            <p:nvPr/>
          </p:nvSpPr>
          <p:spPr>
            <a:xfrm>
              <a:off x="324409" y="346490"/>
              <a:ext cx="692505"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01</a:t>
              </a:r>
            </a:p>
          </p:txBody>
        </p:sp>
      </p:grpSp>
      <p:grpSp>
        <p:nvGrpSpPr>
          <p:cNvPr id="11" name="Group 11"/>
          <p:cNvGrpSpPr/>
          <p:nvPr/>
        </p:nvGrpSpPr>
        <p:grpSpPr>
          <a:xfrm>
            <a:off x="11039469" y="2836726"/>
            <a:ext cx="1005992" cy="1005992"/>
            <a:chOff x="0" y="0"/>
            <a:chExt cx="1341323" cy="1341323"/>
          </a:xfrm>
        </p:grpSpPr>
        <p:grpSp>
          <p:nvGrpSpPr>
            <p:cNvPr id="12" name="Group 12"/>
            <p:cNvGrpSpPr/>
            <p:nvPr/>
          </p:nvGrpSpPr>
          <p:grpSpPr>
            <a:xfrm>
              <a:off x="0" y="0"/>
              <a:ext cx="1341323" cy="134132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14" name="TextBox 14"/>
            <p:cNvSpPr txBox="1"/>
            <p:nvPr/>
          </p:nvSpPr>
          <p:spPr>
            <a:xfrm>
              <a:off x="230165" y="346490"/>
              <a:ext cx="880992"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02</a:t>
              </a:r>
            </a:p>
          </p:txBody>
        </p:sp>
      </p:grpSp>
      <p:grpSp>
        <p:nvGrpSpPr>
          <p:cNvPr id="15" name="Group 15"/>
          <p:cNvGrpSpPr/>
          <p:nvPr/>
        </p:nvGrpSpPr>
        <p:grpSpPr>
          <a:xfrm>
            <a:off x="11039469" y="4481987"/>
            <a:ext cx="1005992" cy="1005992"/>
            <a:chOff x="0" y="0"/>
            <a:chExt cx="1341323" cy="1341323"/>
          </a:xfrm>
        </p:grpSpPr>
        <p:grpSp>
          <p:nvGrpSpPr>
            <p:cNvPr id="16" name="Group 16"/>
            <p:cNvGrpSpPr/>
            <p:nvPr/>
          </p:nvGrpSpPr>
          <p:grpSpPr>
            <a:xfrm>
              <a:off x="0" y="0"/>
              <a:ext cx="1341323" cy="134132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18" name="TextBox 18"/>
            <p:cNvSpPr txBox="1"/>
            <p:nvPr/>
          </p:nvSpPr>
          <p:spPr>
            <a:xfrm>
              <a:off x="277287" y="346490"/>
              <a:ext cx="786748"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03</a:t>
              </a:r>
            </a:p>
          </p:txBody>
        </p:sp>
      </p:grpSp>
      <p:grpSp>
        <p:nvGrpSpPr>
          <p:cNvPr id="19" name="Group 19"/>
          <p:cNvGrpSpPr/>
          <p:nvPr/>
        </p:nvGrpSpPr>
        <p:grpSpPr>
          <a:xfrm>
            <a:off x="11039469" y="5897554"/>
            <a:ext cx="1005992" cy="1005992"/>
            <a:chOff x="0" y="0"/>
            <a:chExt cx="1341323" cy="1341323"/>
          </a:xfrm>
        </p:grpSpPr>
        <p:grpSp>
          <p:nvGrpSpPr>
            <p:cNvPr id="20" name="Group 20"/>
            <p:cNvGrpSpPr/>
            <p:nvPr/>
          </p:nvGrpSpPr>
          <p:grpSpPr>
            <a:xfrm>
              <a:off x="0" y="0"/>
              <a:ext cx="1341323" cy="1341323"/>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22" name="TextBox 22"/>
            <p:cNvSpPr txBox="1"/>
            <p:nvPr/>
          </p:nvSpPr>
          <p:spPr>
            <a:xfrm>
              <a:off x="277287" y="346490"/>
              <a:ext cx="786748"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04</a:t>
              </a:r>
            </a:p>
          </p:txBody>
        </p:sp>
      </p:grpSp>
      <p:sp>
        <p:nvSpPr>
          <p:cNvPr id="23" name="TextBox 23"/>
          <p:cNvSpPr txBox="1"/>
          <p:nvPr/>
        </p:nvSpPr>
        <p:spPr>
          <a:xfrm>
            <a:off x="12660383" y="6076950"/>
            <a:ext cx="4359653"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Scope in java</a:t>
            </a:r>
          </a:p>
        </p:txBody>
      </p:sp>
      <p:grpSp>
        <p:nvGrpSpPr>
          <p:cNvPr id="24" name="Group 24"/>
          <p:cNvGrpSpPr/>
          <p:nvPr/>
        </p:nvGrpSpPr>
        <p:grpSpPr>
          <a:xfrm>
            <a:off x="11039469" y="7313121"/>
            <a:ext cx="1005992" cy="1005992"/>
            <a:chOff x="0" y="0"/>
            <a:chExt cx="1341323" cy="1341323"/>
          </a:xfrm>
        </p:grpSpPr>
        <p:grpSp>
          <p:nvGrpSpPr>
            <p:cNvPr id="25" name="Group 25"/>
            <p:cNvGrpSpPr/>
            <p:nvPr/>
          </p:nvGrpSpPr>
          <p:grpSpPr>
            <a:xfrm>
              <a:off x="0" y="0"/>
              <a:ext cx="1341323" cy="1341323"/>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27" name="TextBox 27"/>
            <p:cNvSpPr txBox="1"/>
            <p:nvPr/>
          </p:nvSpPr>
          <p:spPr>
            <a:xfrm>
              <a:off x="277287" y="346490"/>
              <a:ext cx="786748"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05</a:t>
              </a:r>
            </a:p>
          </p:txBody>
        </p:sp>
      </p:grpSp>
      <p:sp>
        <p:nvSpPr>
          <p:cNvPr id="28" name="TextBox 28"/>
          <p:cNvSpPr txBox="1"/>
          <p:nvPr/>
        </p:nvSpPr>
        <p:spPr>
          <a:xfrm>
            <a:off x="12660383" y="7546877"/>
            <a:ext cx="4791213"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Shadowing</a:t>
            </a:r>
          </a:p>
        </p:txBody>
      </p:sp>
      <p:grpSp>
        <p:nvGrpSpPr>
          <p:cNvPr id="29" name="Group 29"/>
          <p:cNvGrpSpPr/>
          <p:nvPr/>
        </p:nvGrpSpPr>
        <p:grpSpPr>
          <a:xfrm>
            <a:off x="11039469" y="8957288"/>
            <a:ext cx="1005992" cy="1005992"/>
            <a:chOff x="0" y="0"/>
            <a:chExt cx="1341323" cy="1341323"/>
          </a:xfrm>
        </p:grpSpPr>
        <p:grpSp>
          <p:nvGrpSpPr>
            <p:cNvPr id="30" name="Group 30"/>
            <p:cNvGrpSpPr/>
            <p:nvPr/>
          </p:nvGrpSpPr>
          <p:grpSpPr>
            <a:xfrm>
              <a:off x="0" y="0"/>
              <a:ext cx="1341323" cy="1341323"/>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C4A"/>
              </a:solidFill>
            </p:spPr>
          </p:sp>
        </p:grpSp>
        <p:sp>
          <p:nvSpPr>
            <p:cNvPr id="32" name="TextBox 32"/>
            <p:cNvSpPr txBox="1"/>
            <p:nvPr/>
          </p:nvSpPr>
          <p:spPr>
            <a:xfrm>
              <a:off x="277287" y="346490"/>
              <a:ext cx="786748" cy="676918"/>
            </a:xfrm>
            <a:prstGeom prst="rect">
              <a:avLst/>
            </a:prstGeom>
          </p:spPr>
          <p:txBody>
            <a:bodyPr lIns="0" tIns="0" rIns="0" bIns="0" rtlCol="0" anchor="t">
              <a:spAutoFit/>
            </a:bodyPr>
            <a:lstStyle/>
            <a:p>
              <a:pPr algn="ctr">
                <a:lnSpc>
                  <a:spcPts val="3844"/>
                </a:lnSpc>
              </a:pPr>
              <a:r>
                <a:rPr lang="en-US" sz="3495">
                  <a:solidFill>
                    <a:srgbClr val="FFFFFF"/>
                  </a:solidFill>
                  <a:latin typeface="Calistoga"/>
                </a:rPr>
                <a:t>06</a:t>
              </a:r>
            </a:p>
          </p:txBody>
        </p:sp>
      </p:grpSp>
      <p:sp>
        <p:nvSpPr>
          <p:cNvPr id="33" name="TextBox 33"/>
          <p:cNvSpPr txBox="1"/>
          <p:nvPr/>
        </p:nvSpPr>
        <p:spPr>
          <a:xfrm>
            <a:off x="12660383" y="9191044"/>
            <a:ext cx="4791213"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DM Sans"/>
              </a:rPr>
              <a:t>Queries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480" y="815693"/>
            <a:ext cx="13224219" cy="1349375"/>
          </a:xfrm>
          <a:prstGeom prst="rect">
            <a:avLst/>
          </a:prstGeom>
        </p:spPr>
        <p:txBody>
          <a:bodyPr lIns="0" tIns="0" rIns="0" bIns="0" rtlCol="0" anchor="t">
            <a:spAutoFit/>
          </a:bodyPr>
          <a:lstStyle/>
          <a:p>
            <a:pPr>
              <a:lnSpc>
                <a:spcPts val="10450"/>
              </a:lnSpc>
            </a:pPr>
            <a:r>
              <a:rPr lang="en-US" sz="9500">
                <a:solidFill>
                  <a:srgbClr val="215DF2"/>
                </a:solidFill>
                <a:latin typeface="Calistoga"/>
              </a:rPr>
              <a:t>Mutable Objects</a:t>
            </a:r>
          </a:p>
        </p:txBody>
      </p:sp>
      <p:pic>
        <p:nvPicPr>
          <p:cNvPr id="3" name="Picture 3"/>
          <p:cNvPicPr>
            <a:picLocks noChangeAspect="1"/>
          </p:cNvPicPr>
          <p:nvPr/>
        </p:nvPicPr>
        <p:blipFill>
          <a:blip r:embed="rId2"/>
          <a:srcRect/>
          <a:stretch>
            <a:fillRect/>
          </a:stretch>
        </p:blipFill>
        <p:spPr>
          <a:xfrm>
            <a:off x="1006355" y="2818076"/>
            <a:ext cx="6612110" cy="7230358"/>
          </a:xfrm>
          <a:prstGeom prst="rect">
            <a:avLst/>
          </a:prstGeom>
        </p:spPr>
      </p:pic>
      <p:grpSp>
        <p:nvGrpSpPr>
          <p:cNvPr id="4" name="Group 4"/>
          <p:cNvGrpSpPr/>
          <p:nvPr/>
        </p:nvGrpSpPr>
        <p:grpSpPr>
          <a:xfrm>
            <a:off x="7856590" y="3654255"/>
            <a:ext cx="308187" cy="30818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sp>
        <p:nvSpPr>
          <p:cNvPr id="6" name="TextBox 6"/>
          <p:cNvSpPr txBox="1"/>
          <p:nvPr/>
        </p:nvSpPr>
        <p:spPr>
          <a:xfrm>
            <a:off x="8402902" y="3587580"/>
            <a:ext cx="9881566"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0000"/>
                </a:solidFill>
                <a:latin typeface="DM Sans"/>
              </a:rPr>
              <a:t>.</a:t>
            </a:r>
          </a:p>
        </p:txBody>
      </p:sp>
      <p:sp>
        <p:nvSpPr>
          <p:cNvPr id="7" name="TextBox 7"/>
          <p:cNvSpPr txBox="1"/>
          <p:nvPr/>
        </p:nvSpPr>
        <p:spPr>
          <a:xfrm>
            <a:off x="8402902" y="3654255"/>
            <a:ext cx="9881566" cy="742950"/>
          </a:xfrm>
          <a:prstGeom prst="rect">
            <a:avLst/>
          </a:prstGeom>
        </p:spPr>
        <p:txBody>
          <a:bodyPr lIns="0" tIns="0" rIns="0" bIns="0" rtlCol="0" anchor="t">
            <a:spAutoFit/>
          </a:bodyPr>
          <a:lstStyle/>
          <a:p>
            <a:pPr>
              <a:lnSpc>
                <a:spcPts val="2999"/>
              </a:lnSpc>
              <a:spcBef>
                <a:spcPct val="0"/>
              </a:spcBef>
            </a:pPr>
            <a:r>
              <a:rPr lang="en-US" sz="2499" spc="12">
                <a:solidFill>
                  <a:srgbClr val="000000"/>
                </a:solidFill>
                <a:latin typeface="DM Sans"/>
              </a:rPr>
              <a:t>The mutable objects are objects whose value can be changed after initialization.</a:t>
            </a:r>
          </a:p>
        </p:txBody>
      </p:sp>
      <p:sp>
        <p:nvSpPr>
          <p:cNvPr id="8" name="TextBox 8"/>
          <p:cNvSpPr txBox="1"/>
          <p:nvPr/>
        </p:nvSpPr>
        <p:spPr>
          <a:xfrm>
            <a:off x="8402902" y="5206788"/>
            <a:ext cx="9881566" cy="742950"/>
          </a:xfrm>
          <a:prstGeom prst="rect">
            <a:avLst/>
          </a:prstGeom>
        </p:spPr>
        <p:txBody>
          <a:bodyPr lIns="0" tIns="0" rIns="0" bIns="0" rtlCol="0" anchor="t">
            <a:spAutoFit/>
          </a:bodyPr>
          <a:lstStyle/>
          <a:p>
            <a:pPr>
              <a:lnSpc>
                <a:spcPts val="2999"/>
              </a:lnSpc>
              <a:spcBef>
                <a:spcPct val="0"/>
              </a:spcBef>
            </a:pPr>
            <a:r>
              <a:rPr lang="en-US" sz="2499" spc="12">
                <a:solidFill>
                  <a:srgbClr val="000000"/>
                </a:solidFill>
                <a:latin typeface="DM Sans"/>
              </a:rPr>
              <a:t> We can change the object's values, such as field and states, after the object is created. </a:t>
            </a:r>
          </a:p>
        </p:txBody>
      </p:sp>
      <p:grpSp>
        <p:nvGrpSpPr>
          <p:cNvPr id="9" name="Group 9"/>
          <p:cNvGrpSpPr/>
          <p:nvPr/>
        </p:nvGrpSpPr>
        <p:grpSpPr>
          <a:xfrm>
            <a:off x="7856590" y="5206788"/>
            <a:ext cx="308187" cy="3081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480" y="787118"/>
            <a:ext cx="16014820" cy="993775"/>
          </a:xfrm>
          <a:prstGeom prst="rect">
            <a:avLst/>
          </a:prstGeom>
        </p:spPr>
        <p:txBody>
          <a:bodyPr lIns="0" tIns="0" rIns="0" bIns="0" rtlCol="0" anchor="t">
            <a:spAutoFit/>
          </a:bodyPr>
          <a:lstStyle/>
          <a:p>
            <a:pPr>
              <a:lnSpc>
                <a:spcPts val="7699"/>
              </a:lnSpc>
            </a:pPr>
            <a:r>
              <a:rPr lang="en-US" sz="6999">
                <a:solidFill>
                  <a:srgbClr val="215DF2"/>
                </a:solidFill>
                <a:latin typeface="Calistoga"/>
              </a:rPr>
              <a:t>How to create mutable class?</a:t>
            </a:r>
          </a:p>
        </p:txBody>
      </p:sp>
      <p:sp>
        <p:nvSpPr>
          <p:cNvPr id="3" name="TextBox 3"/>
          <p:cNvSpPr txBox="1"/>
          <p:nvPr/>
        </p:nvSpPr>
        <p:spPr>
          <a:xfrm>
            <a:off x="1244480" y="2059971"/>
            <a:ext cx="15714144" cy="7910830"/>
          </a:xfrm>
          <a:prstGeom prst="rect">
            <a:avLst/>
          </a:prstGeom>
        </p:spPr>
        <p:txBody>
          <a:bodyPr lIns="0" tIns="0" rIns="0" bIns="0" rtlCol="0" anchor="t">
            <a:spAutoFit/>
          </a:bodyPr>
          <a:lstStyle/>
          <a:p>
            <a:pPr algn="just">
              <a:lnSpc>
                <a:spcPts val="3919"/>
              </a:lnSpc>
            </a:pPr>
            <a:r>
              <a:rPr lang="en-US" sz="2799">
                <a:solidFill>
                  <a:srgbClr val="000000"/>
                </a:solidFill>
                <a:latin typeface="DM Sans"/>
              </a:rPr>
              <a:t>The following two things are essential for creating a mutable class: </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Declare a variable inside class that should be non-final and non-private, allowing them to be modified.</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Provide public setter methods that allow the values of the instance variables to be modified. These setter methods should typically have a void return type and accept parameters representing the new values.</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Optionally, provide public getter methods that allow access to the current values of the instance variables. These getter methods typically have a return type that matches the type of the corresponding instance variable.</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Implement any additional methods and logic specific to  class's behavior and requirements.</a:t>
            </a:r>
          </a:p>
          <a:p>
            <a:pPr algn="just">
              <a:lnSpc>
                <a:spcPts val="3919"/>
              </a:lnSpc>
            </a:pPr>
            <a:endParaRPr lang="en-US" sz="2799">
              <a:solidFill>
                <a:srgbClr val="000000"/>
              </a:solidFill>
              <a:latin typeface="DM Sans"/>
            </a:endParaRPr>
          </a:p>
          <a:p>
            <a:pPr algn="just">
              <a:lnSpc>
                <a:spcPts val="3919"/>
              </a:lnSpc>
              <a:spcBef>
                <a:spcPct val="0"/>
              </a:spcBef>
            </a:pPr>
            <a:endParaRPr lang="en-US" sz="2799">
              <a:solidFill>
                <a:srgbClr val="000000"/>
              </a:solidFill>
              <a:latin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264852" cy="10287000"/>
          </a:xfrm>
          <a:custGeom>
            <a:avLst/>
            <a:gdLst/>
            <a:ahLst/>
            <a:cxnLst/>
            <a:rect l="l" t="t" r="r" b="b"/>
            <a:pathLst>
              <a:path w="11264852" h="10287000">
                <a:moveTo>
                  <a:pt x="0" y="0"/>
                </a:moveTo>
                <a:lnTo>
                  <a:pt x="11264852" y="0"/>
                </a:lnTo>
                <a:lnTo>
                  <a:pt x="11264852" y="10287000"/>
                </a:lnTo>
                <a:lnTo>
                  <a:pt x="0" y="10287000"/>
                </a:lnTo>
                <a:lnTo>
                  <a:pt x="0" y="0"/>
                </a:lnTo>
                <a:close/>
              </a:path>
            </a:pathLst>
          </a:custGeom>
          <a:blipFill>
            <a:blip r:embed="rId2"/>
            <a:stretch>
              <a:fillRect/>
            </a:stretch>
          </a:blipFill>
        </p:spPr>
      </p:sp>
      <p:sp>
        <p:nvSpPr>
          <p:cNvPr id="3" name="Freeform 3"/>
          <p:cNvSpPr/>
          <p:nvPr/>
        </p:nvSpPr>
        <p:spPr>
          <a:xfrm>
            <a:off x="11712383" y="5143500"/>
            <a:ext cx="20546554" cy="2942346"/>
          </a:xfrm>
          <a:custGeom>
            <a:avLst/>
            <a:gdLst/>
            <a:ahLst/>
            <a:cxnLst/>
            <a:rect l="l" t="t" r="r" b="b"/>
            <a:pathLst>
              <a:path w="20546554" h="2942346">
                <a:moveTo>
                  <a:pt x="0" y="0"/>
                </a:moveTo>
                <a:lnTo>
                  <a:pt x="20546554" y="0"/>
                </a:lnTo>
                <a:lnTo>
                  <a:pt x="20546554" y="2942346"/>
                </a:lnTo>
                <a:lnTo>
                  <a:pt x="0" y="2942346"/>
                </a:lnTo>
                <a:lnTo>
                  <a:pt x="0" y="0"/>
                </a:lnTo>
                <a:close/>
              </a:path>
            </a:pathLst>
          </a:custGeom>
          <a:blipFill>
            <a:blip r:embed="rId3"/>
            <a:stretch>
              <a:fillRect/>
            </a:stretch>
          </a:blipFill>
        </p:spPr>
      </p:sp>
      <p:sp>
        <p:nvSpPr>
          <p:cNvPr id="4" name="TextBox 4"/>
          <p:cNvSpPr txBox="1"/>
          <p:nvPr/>
        </p:nvSpPr>
        <p:spPr>
          <a:xfrm>
            <a:off x="11712383" y="5843148"/>
            <a:ext cx="9881566" cy="771525"/>
          </a:xfrm>
          <a:prstGeom prst="rect">
            <a:avLst/>
          </a:prstGeom>
        </p:spPr>
        <p:txBody>
          <a:bodyPr lIns="0" tIns="0" rIns="0" bIns="0" rtlCol="0" anchor="t">
            <a:spAutoFit/>
          </a:bodyPr>
          <a:lstStyle/>
          <a:p>
            <a:pPr>
              <a:lnSpc>
                <a:spcPts val="6000"/>
              </a:lnSpc>
              <a:spcBef>
                <a:spcPct val="0"/>
              </a:spcBef>
            </a:pPr>
            <a:r>
              <a:rPr lang="en-US" sz="5000" spc="25">
                <a:solidFill>
                  <a:srgbClr val="000000"/>
                </a:solidFill>
                <a:latin typeface="DM Sans"/>
              </a:rPr>
              <a:t>Output: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57762" y="401637"/>
            <a:ext cx="11530238" cy="1349375"/>
          </a:xfrm>
          <a:prstGeom prst="rect">
            <a:avLst/>
          </a:prstGeom>
        </p:spPr>
        <p:txBody>
          <a:bodyPr lIns="0" tIns="0" rIns="0" bIns="0" rtlCol="0" anchor="t">
            <a:spAutoFit/>
          </a:bodyPr>
          <a:lstStyle/>
          <a:p>
            <a:pPr>
              <a:lnSpc>
                <a:spcPts val="10450"/>
              </a:lnSpc>
            </a:pPr>
            <a:r>
              <a:rPr lang="en-US" sz="9500">
                <a:solidFill>
                  <a:srgbClr val="215DF2"/>
                </a:solidFill>
                <a:latin typeface="Calistoga"/>
              </a:rPr>
              <a:t>Immutable Objects</a:t>
            </a:r>
          </a:p>
        </p:txBody>
      </p:sp>
      <p:grpSp>
        <p:nvGrpSpPr>
          <p:cNvPr id="3" name="Group 3"/>
          <p:cNvGrpSpPr/>
          <p:nvPr/>
        </p:nvGrpSpPr>
        <p:grpSpPr>
          <a:xfrm>
            <a:off x="6757762" y="3459893"/>
            <a:ext cx="308187" cy="30818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grpSp>
        <p:nvGrpSpPr>
          <p:cNvPr id="5" name="Group 5"/>
          <p:cNvGrpSpPr/>
          <p:nvPr/>
        </p:nvGrpSpPr>
        <p:grpSpPr>
          <a:xfrm>
            <a:off x="6911855" y="5890289"/>
            <a:ext cx="308187" cy="30818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733"/>
            </a:solidFill>
          </p:spPr>
        </p:sp>
      </p:grpSp>
      <p:pic>
        <p:nvPicPr>
          <p:cNvPr id="7" name="Picture 7"/>
          <p:cNvPicPr>
            <a:picLocks noChangeAspect="1"/>
          </p:cNvPicPr>
          <p:nvPr/>
        </p:nvPicPr>
        <p:blipFill>
          <a:blip r:embed="rId2"/>
          <a:srcRect/>
          <a:stretch>
            <a:fillRect/>
          </a:stretch>
        </p:blipFill>
        <p:spPr>
          <a:xfrm>
            <a:off x="1028700" y="0"/>
            <a:ext cx="4418107" cy="8467046"/>
          </a:xfrm>
          <a:prstGeom prst="rect">
            <a:avLst/>
          </a:prstGeom>
        </p:spPr>
      </p:pic>
      <p:sp>
        <p:nvSpPr>
          <p:cNvPr id="8" name="TextBox 8"/>
          <p:cNvSpPr txBox="1"/>
          <p:nvPr/>
        </p:nvSpPr>
        <p:spPr>
          <a:xfrm>
            <a:off x="7413088" y="3402743"/>
            <a:ext cx="10435365" cy="976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DM Sans"/>
              </a:rPr>
              <a:t>The immutable objects are objects whose value can not be changed after initialization. </a:t>
            </a:r>
          </a:p>
        </p:txBody>
      </p:sp>
      <p:sp>
        <p:nvSpPr>
          <p:cNvPr id="9" name="TextBox 9"/>
          <p:cNvSpPr txBox="1"/>
          <p:nvPr/>
        </p:nvSpPr>
        <p:spPr>
          <a:xfrm>
            <a:off x="7413088" y="5775143"/>
            <a:ext cx="10435365" cy="4813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DM Sans"/>
              </a:rPr>
              <a:t>Immutable means unmodified or unchangeable.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4480" y="787118"/>
            <a:ext cx="16014820" cy="993775"/>
          </a:xfrm>
          <a:prstGeom prst="rect">
            <a:avLst/>
          </a:prstGeom>
        </p:spPr>
        <p:txBody>
          <a:bodyPr lIns="0" tIns="0" rIns="0" bIns="0" rtlCol="0" anchor="t">
            <a:spAutoFit/>
          </a:bodyPr>
          <a:lstStyle/>
          <a:p>
            <a:pPr>
              <a:lnSpc>
                <a:spcPts val="7699"/>
              </a:lnSpc>
            </a:pPr>
            <a:r>
              <a:rPr lang="en-US" sz="6999">
                <a:solidFill>
                  <a:srgbClr val="215DF2"/>
                </a:solidFill>
                <a:latin typeface="Calistoga"/>
              </a:rPr>
              <a:t>How to create Immutable class?</a:t>
            </a:r>
          </a:p>
        </p:txBody>
      </p:sp>
      <p:sp>
        <p:nvSpPr>
          <p:cNvPr id="3" name="TextBox 3"/>
          <p:cNvSpPr txBox="1"/>
          <p:nvPr/>
        </p:nvSpPr>
        <p:spPr>
          <a:xfrm>
            <a:off x="1244480" y="2376170"/>
            <a:ext cx="15714144" cy="7910830"/>
          </a:xfrm>
          <a:prstGeom prst="rect">
            <a:avLst/>
          </a:prstGeom>
        </p:spPr>
        <p:txBody>
          <a:bodyPr lIns="0" tIns="0" rIns="0" bIns="0" rtlCol="0" anchor="t">
            <a:spAutoFit/>
          </a:bodyPr>
          <a:lstStyle/>
          <a:p>
            <a:pPr algn="just">
              <a:lnSpc>
                <a:spcPts val="3919"/>
              </a:lnSpc>
            </a:pPr>
            <a:r>
              <a:rPr lang="en-US" sz="2799">
                <a:solidFill>
                  <a:srgbClr val="000000"/>
                </a:solidFill>
                <a:latin typeface="DM Sans"/>
              </a:rPr>
              <a:t>The following two things are essential for creating a Immutable class: </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Declare the class as </a:t>
            </a:r>
            <a:r>
              <a:rPr lang="en-US" sz="2799">
                <a:solidFill>
                  <a:srgbClr val="000000"/>
                </a:solidFill>
                <a:latin typeface="DM Sans Semi-Bold"/>
              </a:rPr>
              <a:t>final</a:t>
            </a:r>
            <a:r>
              <a:rPr lang="en-US" sz="2799">
                <a:solidFill>
                  <a:srgbClr val="000000"/>
                </a:solidFill>
                <a:latin typeface="DM Sans"/>
              </a:rPr>
              <a:t> to prevent it from being subclassed.</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Make all the instance variables </a:t>
            </a:r>
            <a:r>
              <a:rPr lang="en-US" sz="2799">
                <a:solidFill>
                  <a:srgbClr val="000000"/>
                </a:solidFill>
                <a:latin typeface="DM Sans Semi-Bold"/>
              </a:rPr>
              <a:t>private</a:t>
            </a:r>
            <a:r>
              <a:rPr lang="en-US" sz="2799">
                <a:solidFill>
                  <a:srgbClr val="000000"/>
                </a:solidFill>
                <a:latin typeface="DM Sans"/>
              </a:rPr>
              <a:t> and </a:t>
            </a:r>
            <a:r>
              <a:rPr lang="en-US" sz="2799">
                <a:solidFill>
                  <a:srgbClr val="000000"/>
                </a:solidFill>
                <a:latin typeface="DM Sans Semi-Bold"/>
              </a:rPr>
              <a:t>final</a:t>
            </a:r>
            <a:r>
              <a:rPr lang="en-US" sz="2799">
                <a:solidFill>
                  <a:srgbClr val="000000"/>
                </a:solidFill>
                <a:latin typeface="DM Sans"/>
              </a:rPr>
              <a:t> to ensure they cannot be modified once initialized.</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Avoid providing any </a:t>
            </a:r>
            <a:r>
              <a:rPr lang="en-US" sz="2799">
                <a:solidFill>
                  <a:srgbClr val="000000"/>
                </a:solidFill>
                <a:latin typeface="DM Sans Bold"/>
              </a:rPr>
              <a:t>setter</a:t>
            </a:r>
            <a:r>
              <a:rPr lang="en-US" sz="2799">
                <a:solidFill>
                  <a:srgbClr val="000000"/>
                </a:solidFill>
                <a:latin typeface="DM Sans"/>
              </a:rPr>
              <a:t> methods that modify the state of the object.</a:t>
            </a: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Initialize the instance variables in the constructor and ensure they are never modified afterward.</a:t>
            </a:r>
          </a:p>
          <a:p>
            <a:pPr algn="just">
              <a:lnSpc>
                <a:spcPts val="3919"/>
              </a:lnSpc>
            </a:pPr>
            <a:endParaRPr lang="en-US" sz="2799">
              <a:solidFill>
                <a:srgbClr val="000000"/>
              </a:solidFill>
              <a:latin typeface="DM Sans"/>
            </a:endParaRPr>
          </a:p>
          <a:p>
            <a:pPr algn="just">
              <a:lnSpc>
                <a:spcPts val="3919"/>
              </a:lnSpc>
            </a:pPr>
            <a:endParaRPr lang="en-US" sz="2799">
              <a:solidFill>
                <a:srgbClr val="000000"/>
              </a:solidFill>
              <a:latin typeface="DM Sans"/>
            </a:endParaRPr>
          </a:p>
          <a:p>
            <a:pPr marL="604519" lvl="1" indent="-302260" algn="just">
              <a:lnSpc>
                <a:spcPts val="3919"/>
              </a:lnSpc>
              <a:buFont typeface="Arial"/>
              <a:buChar char="•"/>
            </a:pPr>
            <a:r>
              <a:rPr lang="en-US" sz="2799">
                <a:solidFill>
                  <a:srgbClr val="000000"/>
                </a:solidFill>
                <a:latin typeface="DM Sans"/>
              </a:rPr>
              <a:t>Provide only getter methods to access the values of the instance variables.</a:t>
            </a:r>
          </a:p>
          <a:p>
            <a:pPr algn="just">
              <a:lnSpc>
                <a:spcPts val="3919"/>
              </a:lnSpc>
            </a:pPr>
            <a:endParaRPr lang="en-US" sz="2799">
              <a:solidFill>
                <a:srgbClr val="000000"/>
              </a:solidFill>
              <a:latin typeface="DM Sans"/>
            </a:endParaRPr>
          </a:p>
          <a:p>
            <a:pPr algn="just">
              <a:lnSpc>
                <a:spcPts val="3919"/>
              </a:lnSpc>
            </a:pPr>
            <a:endParaRPr lang="en-US" sz="2799">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807160" cy="9073023"/>
          </a:xfrm>
          <a:custGeom>
            <a:avLst/>
            <a:gdLst/>
            <a:ahLst/>
            <a:cxnLst/>
            <a:rect l="l" t="t" r="r" b="b"/>
            <a:pathLst>
              <a:path w="13807160" h="9073023">
                <a:moveTo>
                  <a:pt x="0" y="0"/>
                </a:moveTo>
                <a:lnTo>
                  <a:pt x="13807160" y="0"/>
                </a:lnTo>
                <a:lnTo>
                  <a:pt x="13807160" y="9073023"/>
                </a:lnTo>
                <a:lnTo>
                  <a:pt x="0" y="9073023"/>
                </a:lnTo>
                <a:lnTo>
                  <a:pt x="0" y="0"/>
                </a:lnTo>
                <a:close/>
              </a:path>
            </a:pathLst>
          </a:custGeom>
          <a:blipFill>
            <a:blip r:embed="rId2"/>
            <a:stretch>
              <a:fillRect r="-4383"/>
            </a:stretch>
          </a:blipFill>
        </p:spPr>
      </p:sp>
      <p:sp>
        <p:nvSpPr>
          <p:cNvPr id="3" name="Freeform 3"/>
          <p:cNvSpPr/>
          <p:nvPr/>
        </p:nvSpPr>
        <p:spPr>
          <a:xfrm>
            <a:off x="1028700" y="9258300"/>
            <a:ext cx="19247482" cy="1338751"/>
          </a:xfrm>
          <a:custGeom>
            <a:avLst/>
            <a:gdLst/>
            <a:ahLst/>
            <a:cxnLst/>
            <a:rect l="l" t="t" r="r" b="b"/>
            <a:pathLst>
              <a:path w="19247482" h="1338751">
                <a:moveTo>
                  <a:pt x="0" y="0"/>
                </a:moveTo>
                <a:lnTo>
                  <a:pt x="19247482" y="0"/>
                </a:lnTo>
                <a:lnTo>
                  <a:pt x="19247482" y="1338751"/>
                </a:lnTo>
                <a:lnTo>
                  <a:pt x="0" y="1338751"/>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7353" y="9059417"/>
            <a:ext cx="17173295" cy="665608"/>
          </a:xfrm>
          <a:prstGeom prst="rect">
            <a:avLst/>
          </a:prstGeom>
          <a:solidFill>
            <a:srgbClr val="F88046">
              <a:alpha val="19608"/>
            </a:srgbClr>
          </a:solidFill>
        </p:spPr>
      </p:sp>
      <p:sp>
        <p:nvSpPr>
          <p:cNvPr id="3" name="Freeform 3"/>
          <p:cNvSpPr/>
          <p:nvPr/>
        </p:nvSpPr>
        <p:spPr>
          <a:xfrm>
            <a:off x="14463582" y="8669057"/>
            <a:ext cx="696971" cy="780721"/>
          </a:xfrm>
          <a:custGeom>
            <a:avLst/>
            <a:gdLst/>
            <a:ahLst/>
            <a:cxnLst/>
            <a:rect l="l" t="t" r="r" b="b"/>
            <a:pathLst>
              <a:path w="696971" h="780721">
                <a:moveTo>
                  <a:pt x="0" y="0"/>
                </a:moveTo>
                <a:lnTo>
                  <a:pt x="696970" y="0"/>
                </a:lnTo>
                <a:lnTo>
                  <a:pt x="696970" y="780721"/>
                </a:lnTo>
                <a:lnTo>
                  <a:pt x="0" y="780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5262683" y="8669057"/>
            <a:ext cx="696971" cy="780721"/>
          </a:xfrm>
          <a:custGeom>
            <a:avLst/>
            <a:gdLst/>
            <a:ahLst/>
            <a:cxnLst/>
            <a:rect l="l" t="t" r="r" b="b"/>
            <a:pathLst>
              <a:path w="696971" h="780721">
                <a:moveTo>
                  <a:pt x="0" y="0"/>
                </a:moveTo>
                <a:lnTo>
                  <a:pt x="696971" y="0"/>
                </a:lnTo>
                <a:lnTo>
                  <a:pt x="696971" y="780721"/>
                </a:lnTo>
                <a:lnTo>
                  <a:pt x="0" y="780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21767">
            <a:off x="279332" y="8883901"/>
            <a:ext cx="614251" cy="903310"/>
          </a:xfrm>
          <a:custGeom>
            <a:avLst/>
            <a:gdLst/>
            <a:ahLst/>
            <a:cxnLst/>
            <a:rect l="l" t="t" r="r" b="b"/>
            <a:pathLst>
              <a:path w="614251" h="903310">
                <a:moveTo>
                  <a:pt x="0" y="0"/>
                </a:moveTo>
                <a:lnTo>
                  <a:pt x="614251" y="0"/>
                </a:lnTo>
                <a:lnTo>
                  <a:pt x="614251" y="903310"/>
                </a:lnTo>
                <a:lnTo>
                  <a:pt x="0" y="903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061785" y="8669057"/>
            <a:ext cx="631674" cy="780721"/>
          </a:xfrm>
          <a:custGeom>
            <a:avLst/>
            <a:gdLst/>
            <a:ahLst/>
            <a:cxnLst/>
            <a:rect l="l" t="t" r="r" b="b"/>
            <a:pathLst>
              <a:path w="631674" h="780721">
                <a:moveTo>
                  <a:pt x="0" y="0"/>
                </a:moveTo>
                <a:lnTo>
                  <a:pt x="631674" y="0"/>
                </a:lnTo>
                <a:lnTo>
                  <a:pt x="631674" y="780721"/>
                </a:lnTo>
                <a:lnTo>
                  <a:pt x="0" y="7807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795591" y="8734405"/>
            <a:ext cx="808855" cy="650025"/>
          </a:xfrm>
          <a:custGeom>
            <a:avLst/>
            <a:gdLst/>
            <a:ahLst/>
            <a:cxnLst/>
            <a:rect l="l" t="t" r="r" b="b"/>
            <a:pathLst>
              <a:path w="808855" h="650025">
                <a:moveTo>
                  <a:pt x="0" y="0"/>
                </a:moveTo>
                <a:lnTo>
                  <a:pt x="808855" y="0"/>
                </a:lnTo>
                <a:lnTo>
                  <a:pt x="808855" y="650025"/>
                </a:lnTo>
                <a:lnTo>
                  <a:pt x="0" y="650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2262530" y="1503234"/>
            <a:ext cx="13348639" cy="695325"/>
          </a:xfrm>
          <a:prstGeom prst="rect">
            <a:avLst/>
          </a:prstGeom>
        </p:spPr>
        <p:txBody>
          <a:bodyPr lIns="0" tIns="0" rIns="0" bIns="0" rtlCol="0" anchor="t">
            <a:spAutoFit/>
          </a:bodyPr>
          <a:lstStyle/>
          <a:p>
            <a:pPr marL="0" lvl="0" indent="0">
              <a:lnSpc>
                <a:spcPts val="5400"/>
              </a:lnSpc>
            </a:pPr>
            <a:r>
              <a:rPr lang="en-US" sz="4500">
                <a:solidFill>
                  <a:srgbClr val="215DF2"/>
                </a:solidFill>
                <a:latin typeface="Red Hat Display Bold"/>
              </a:rPr>
              <a:t>Differnce between mutable and immutable class</a:t>
            </a:r>
          </a:p>
        </p:txBody>
      </p:sp>
      <p:sp>
        <p:nvSpPr>
          <p:cNvPr id="9" name="Freeform 9"/>
          <p:cNvSpPr/>
          <p:nvPr/>
        </p:nvSpPr>
        <p:spPr>
          <a:xfrm>
            <a:off x="1460189" y="3825619"/>
            <a:ext cx="15799111" cy="4069203"/>
          </a:xfrm>
          <a:custGeom>
            <a:avLst/>
            <a:gdLst/>
            <a:ahLst/>
            <a:cxnLst/>
            <a:rect l="l" t="t" r="r" b="b"/>
            <a:pathLst>
              <a:path w="15799111" h="4069203">
                <a:moveTo>
                  <a:pt x="0" y="0"/>
                </a:moveTo>
                <a:lnTo>
                  <a:pt x="15799111" y="0"/>
                </a:lnTo>
                <a:lnTo>
                  <a:pt x="15799111" y="4069203"/>
                </a:lnTo>
                <a:lnTo>
                  <a:pt x="0" y="4069203"/>
                </a:lnTo>
                <a:lnTo>
                  <a:pt x="0" y="0"/>
                </a:lnTo>
                <a:close/>
              </a:path>
            </a:pathLst>
          </a:custGeom>
          <a:blipFill>
            <a:blip r:embed="rId10"/>
            <a:stretch>
              <a:fillRect l="-1064" t="-1736" r="-106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661</Words>
  <Application>Microsoft Office PowerPoint</Application>
  <PresentationFormat>Custom</PresentationFormat>
  <Paragraphs>85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Calistoga</vt:lpstr>
      <vt:lpstr>Arial</vt:lpstr>
      <vt:lpstr>DM Sans Semi-Bold</vt:lpstr>
      <vt:lpstr>Calibri</vt:lpstr>
      <vt:lpstr>DM Sans</vt:lpstr>
      <vt:lpstr>Red Hat Display Bold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dc:title>
  <cp:lastModifiedBy>Bibhakta Lamsal</cp:lastModifiedBy>
  <cp:revision>2</cp:revision>
  <dcterms:created xsi:type="dcterms:W3CDTF">2006-08-16T00:00:00Z</dcterms:created>
  <dcterms:modified xsi:type="dcterms:W3CDTF">2023-06-21T19:35:11Z</dcterms:modified>
  <dc:identifier>DAFmepLr4oQ</dc:identifier>
</cp:coreProperties>
</file>